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
  </p:notesMasterIdLst>
  <p:sldIdLst>
    <p:sldId id="256" r:id="rId2"/>
    <p:sldId id="259" r:id="rId3"/>
    <p:sldId id="262" r:id="rId4"/>
    <p:sldId id="263"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73" d="100"/>
          <a:sy n="73" d="100"/>
        </p:scale>
        <p:origin x="624" y="72"/>
      </p:cViewPr>
      <p:guideLst/>
    </p:cSldViewPr>
  </p:slideViewPr>
  <p:notesTextViewPr>
    <p:cViewPr>
      <p:scale>
        <a:sx n="1" d="1"/>
        <a:sy n="1" d="1"/>
      </p:scale>
      <p:origin x="0" y="0"/>
    </p:cViewPr>
  </p:notesTextViewPr>
  <p:sorterViewPr>
    <p:cViewPr>
      <p:scale>
        <a:sx n="100" d="100"/>
        <a:sy n="100" d="100"/>
      </p:scale>
      <p:origin x="0" y="-12"/>
    </p:cViewPr>
  </p:sorterViewPr>
  <p:notesViewPr>
    <p:cSldViewPr snapToGrid="0">
      <p:cViewPr varScale="1">
        <p:scale>
          <a:sx n="56" d="100"/>
          <a:sy n="56" d="100"/>
        </p:scale>
        <p:origin x="28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lse Mellema - Peper" userId="S::wbk.peper@noorderpoort.nl::57caa5ec-9410-4f29-bb21-c8ada9dc1e25" providerId="AD" clId="Web-{00577E96-BD59-FD20-4D64-BAF9A484A254}"/>
    <pc:docChg chg="modSld">
      <pc:chgData name="Ilse Mellema - Peper" userId="S::wbk.peper@noorderpoort.nl::57caa5ec-9410-4f29-bb21-c8ada9dc1e25" providerId="AD" clId="Web-{00577E96-BD59-FD20-4D64-BAF9A484A254}" dt="2018-09-24T06:48:13.930" v="80"/>
      <pc:docMkLst>
        <pc:docMk/>
      </pc:docMkLst>
      <pc:sldChg chg="modSp addAnim delAnim modAnim">
        <pc:chgData name="Ilse Mellema - Peper" userId="S::wbk.peper@noorderpoort.nl::57caa5ec-9410-4f29-bb21-c8ada9dc1e25" providerId="AD" clId="Web-{00577E96-BD59-FD20-4D64-BAF9A484A254}" dt="2018-09-24T06:48:13.930" v="80"/>
        <pc:sldMkLst>
          <pc:docMk/>
          <pc:sldMk cId="3830755378" sldId="259"/>
        </pc:sldMkLst>
        <pc:spChg chg="mod">
          <ac:chgData name="Ilse Mellema - Peper" userId="S::wbk.peper@noorderpoort.nl::57caa5ec-9410-4f29-bb21-c8ada9dc1e25" providerId="AD" clId="Web-{00577E96-BD59-FD20-4D64-BAF9A484A254}" dt="2018-09-24T06:47:30.506" v="72" actId="20577"/>
          <ac:spMkLst>
            <pc:docMk/>
            <pc:sldMk cId="3830755378" sldId="259"/>
            <ac:spMk id="3" creationId="{00000000-0000-0000-0000-000000000000}"/>
          </ac:spMkLst>
        </pc:spChg>
      </pc:sldChg>
    </pc:docChg>
  </pc:docChgLst>
  <pc:docChgLst>
    <pc:chgData name="Ilse Mellema - Peper" userId="S::wbk.peper@noorderpoort.nl::57caa5ec-9410-4f29-bb21-c8ada9dc1e25" providerId="AD" clId="Web-{4753198F-FBC1-81AD-0507-77794B3F0996}"/>
    <pc:docChg chg="modSld">
      <pc:chgData name="Ilse Mellema - Peper" userId="S::wbk.peper@noorderpoort.nl::57caa5ec-9410-4f29-bb21-c8ada9dc1e25" providerId="AD" clId="Web-{4753198F-FBC1-81AD-0507-77794B3F0996}" dt="2018-09-29T11:07:51.688" v="1"/>
      <pc:docMkLst>
        <pc:docMk/>
      </pc:docMkLst>
      <pc:sldChg chg="modNotes">
        <pc:chgData name="Ilse Mellema - Peper" userId="S::wbk.peper@noorderpoort.nl::57caa5ec-9410-4f29-bb21-c8ada9dc1e25" providerId="AD" clId="Web-{4753198F-FBC1-81AD-0507-77794B3F0996}" dt="2018-09-29T11:07:51.688" v="1"/>
        <pc:sldMkLst>
          <pc:docMk/>
          <pc:sldMk cId="4157598132" sldId="256"/>
        </pc:sldMkLst>
      </pc:sldChg>
    </pc:docChg>
  </pc:docChgLst>
  <pc:docChgLst>
    <pc:chgData name="Ilse Mellema - Peper" userId="S::wbk.peper@noorderpoort.nl::57caa5ec-9410-4f29-bb21-c8ada9dc1e25" providerId="AD" clId="Web-{72AA01B8-B282-E617-D57C-27CE1CC1CD7B}"/>
    <pc:docChg chg="modSld">
      <pc:chgData name="Ilse Mellema - Peper" userId="S::wbk.peper@noorderpoort.nl::57caa5ec-9410-4f29-bb21-c8ada9dc1e25" providerId="AD" clId="Web-{72AA01B8-B282-E617-D57C-27CE1CC1CD7B}" dt="2018-09-22T20:23:29.254" v="14"/>
      <pc:docMkLst>
        <pc:docMk/>
      </pc:docMkLst>
      <pc:sldChg chg="modNotes">
        <pc:chgData name="Ilse Mellema - Peper" userId="S::wbk.peper@noorderpoort.nl::57caa5ec-9410-4f29-bb21-c8ada9dc1e25" providerId="AD" clId="Web-{72AA01B8-B282-E617-D57C-27CE1CC1CD7B}" dt="2018-09-22T20:23:29.254" v="14"/>
        <pc:sldMkLst>
          <pc:docMk/>
          <pc:sldMk cId="838535939" sldId="271"/>
        </pc:sldMkLst>
      </pc:sldChg>
    </pc:docChg>
  </pc:docChgLst>
  <pc:docChgLst>
    <pc:chgData name="Ilse Mellema - Peper" userId="S::wbk.peper@noorderpoort.nl::57caa5ec-9410-4f29-bb21-c8ada9dc1e25" providerId="AD" clId="Web-{8CBF895E-D270-94C4-08E2-9F9C8F9D5D23}"/>
    <pc:docChg chg="modSld">
      <pc:chgData name="Ilse Mellema - Peper" userId="S::wbk.peper@noorderpoort.nl::57caa5ec-9410-4f29-bb21-c8ada9dc1e25" providerId="AD" clId="Web-{8CBF895E-D270-94C4-08E2-9F9C8F9D5D23}" dt="2018-09-22T15:39:18.440" v="105"/>
      <pc:docMkLst>
        <pc:docMk/>
      </pc:docMkLst>
      <pc:sldChg chg="modSp modNotes">
        <pc:chgData name="Ilse Mellema - Peper" userId="S::wbk.peper@noorderpoort.nl::57caa5ec-9410-4f29-bb21-c8ada9dc1e25" providerId="AD" clId="Web-{8CBF895E-D270-94C4-08E2-9F9C8F9D5D23}" dt="2018-09-22T15:39:18.440" v="105"/>
        <pc:sldMkLst>
          <pc:docMk/>
          <pc:sldMk cId="1664628193" sldId="265"/>
        </pc:sldMkLst>
        <pc:spChg chg="mod">
          <ac:chgData name="Ilse Mellema - Peper" userId="S::wbk.peper@noorderpoort.nl::57caa5ec-9410-4f29-bb21-c8ada9dc1e25" providerId="AD" clId="Web-{8CBF895E-D270-94C4-08E2-9F9C8F9D5D23}" dt="2018-09-22T15:34:01.717" v="86" actId="14100"/>
          <ac:spMkLst>
            <pc:docMk/>
            <pc:sldMk cId="1664628193" sldId="265"/>
            <ac:spMk id="3" creationId="{00000000-0000-0000-0000-000000000000}"/>
          </ac:spMkLst>
        </pc:spChg>
      </pc:sldChg>
      <pc:sldChg chg="modNotes">
        <pc:chgData name="Ilse Mellema - Peper" userId="S::wbk.peper@noorderpoort.nl::57caa5ec-9410-4f29-bb21-c8ada9dc1e25" providerId="AD" clId="Web-{8CBF895E-D270-94C4-08E2-9F9C8F9D5D23}" dt="2018-09-22T15:28:53.796" v="11"/>
        <pc:sldMkLst>
          <pc:docMk/>
          <pc:sldMk cId="2307335001" sldId="270"/>
        </pc:sldMkLst>
      </pc:sldChg>
    </pc:docChg>
  </pc:docChgLst>
  <pc:docChgLst>
    <pc:chgData name="Ilse Mellema - Peper" userId="S::wbk.peper@noorderpoort.nl::57caa5ec-9410-4f29-bb21-c8ada9dc1e25" providerId="AD" clId="Web-{75DB7E0B-547D-6D55-417A-C4FC7FCADD8C}"/>
    <pc:docChg chg="modSld">
      <pc:chgData name="Ilse Mellema - Peper" userId="S::wbk.peper@noorderpoort.nl::57caa5ec-9410-4f29-bb21-c8ada9dc1e25" providerId="AD" clId="Web-{75DB7E0B-547D-6D55-417A-C4FC7FCADD8C}" dt="2018-09-22T15:45:23.572" v="78"/>
      <pc:docMkLst>
        <pc:docMk/>
      </pc:docMkLst>
      <pc:sldChg chg="modSp modNotes">
        <pc:chgData name="Ilse Mellema - Peper" userId="S::wbk.peper@noorderpoort.nl::57caa5ec-9410-4f29-bb21-c8ada9dc1e25" providerId="AD" clId="Web-{75DB7E0B-547D-6D55-417A-C4FC7FCADD8C}" dt="2018-09-22T15:45:23.572" v="78"/>
        <pc:sldMkLst>
          <pc:docMk/>
          <pc:sldMk cId="1664628193" sldId="265"/>
        </pc:sldMkLst>
        <pc:spChg chg="mod">
          <ac:chgData name="Ilse Mellema - Peper" userId="S::wbk.peper@noorderpoort.nl::57caa5ec-9410-4f29-bb21-c8ada9dc1e25" providerId="AD" clId="Web-{75DB7E0B-547D-6D55-417A-C4FC7FCADD8C}" dt="2018-09-22T15:42:54.773" v="72" actId="20577"/>
          <ac:spMkLst>
            <pc:docMk/>
            <pc:sldMk cId="1664628193" sldId="265"/>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79E168-F63A-4BEE-B658-F936D6ED03EF}" type="datetimeFigureOut">
              <a:rPr lang="nl-NL" smtClean="0"/>
              <a:t>19-1-2019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2D9A13-A7BB-4D3B-BDA0-0B91F7CDD02F}" type="slidenum">
              <a:rPr lang="nl-NL" smtClean="0"/>
              <a:t>‹nr.›</a:t>
            </a:fld>
            <a:endParaRPr lang="nl-NL"/>
          </a:p>
        </p:txBody>
      </p:sp>
    </p:spTree>
    <p:extLst>
      <p:ext uri="{BB962C8B-B14F-4D97-AF65-F5344CB8AC3E}">
        <p14:creationId xmlns:p14="http://schemas.microsoft.com/office/powerpoint/2010/main" val="2654822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685800" y="4400549"/>
            <a:ext cx="5486400" cy="4284663"/>
          </a:xfrm>
        </p:spPr>
        <p:txBody>
          <a:bodyPr/>
          <a:lstStyle/>
          <a:p>
            <a:r>
              <a:rPr lang="nl-NL" dirty="0"/>
              <a:t>De dia presentatie hoeft niet aan de klas te worden laten zien. Die is er alleen ter ondersteuning van de docent. Alle info op de dia’s krijgen de studenten samen met het orgaan op papier. Zie bijlage.  </a:t>
            </a:r>
          </a:p>
          <a:p>
            <a:endParaRPr lang="nl-NL" dirty="0"/>
          </a:p>
          <a:p>
            <a:r>
              <a:rPr lang="nl-NL" dirty="0"/>
              <a:t>De organen waarbij ze een ziektebeeld moeten uitwerken zijn de volgende:</a:t>
            </a:r>
          </a:p>
          <a:p>
            <a:pPr marL="171450" indent="-171450">
              <a:buFont typeface="Arial" panose="020B0604020202020204" pitchFamily="34" charset="0"/>
              <a:buChar char="•"/>
            </a:pPr>
            <a:r>
              <a:rPr lang="nl-NL" dirty="0"/>
              <a:t>Longen</a:t>
            </a:r>
          </a:p>
          <a:p>
            <a:pPr marL="171450" indent="-171450">
              <a:buFont typeface="Arial" panose="020B0604020202020204" pitchFamily="34" charset="0"/>
              <a:buChar char="•"/>
            </a:pPr>
            <a:r>
              <a:rPr lang="nl-NL" dirty="0"/>
              <a:t>Hersenen</a:t>
            </a:r>
          </a:p>
          <a:p>
            <a:pPr marL="171450" indent="-171450">
              <a:buFont typeface="Arial" panose="020B0604020202020204" pitchFamily="34" charset="0"/>
              <a:buChar char="•"/>
            </a:pPr>
            <a:r>
              <a:rPr lang="nl-NL" dirty="0"/>
              <a:t>Spieren</a:t>
            </a:r>
          </a:p>
          <a:p>
            <a:pPr marL="171450" indent="-171450">
              <a:buFont typeface="Arial" panose="020B0604020202020204" pitchFamily="34" charset="0"/>
              <a:buChar char="•"/>
            </a:pPr>
            <a:r>
              <a:rPr lang="nl-NL" dirty="0"/>
              <a:t>Lymfeklieren</a:t>
            </a:r>
          </a:p>
          <a:p>
            <a:pPr marL="171450" indent="-171450">
              <a:buFont typeface="Arial" panose="020B0604020202020204" pitchFamily="34" charset="0"/>
              <a:buChar char="•"/>
            </a:pPr>
            <a:r>
              <a:rPr lang="nl-NL" dirty="0"/>
              <a:t>Lever</a:t>
            </a:r>
          </a:p>
          <a:p>
            <a:pPr marL="171450" indent="-171450">
              <a:buFont typeface="Arial" panose="020B0604020202020204" pitchFamily="34" charset="0"/>
              <a:buChar char="•"/>
            </a:pPr>
            <a:r>
              <a:rPr lang="nl-NL" dirty="0"/>
              <a:t>Darmen</a:t>
            </a:r>
          </a:p>
          <a:p>
            <a:pPr marL="171450" indent="-171450">
              <a:buFont typeface="Arial" panose="020B0604020202020204" pitchFamily="34" charset="0"/>
              <a:buChar char="•"/>
            </a:pPr>
            <a:r>
              <a:rPr lang="nl-NL" dirty="0"/>
              <a:t>Alvleesklier</a:t>
            </a:r>
          </a:p>
          <a:p>
            <a:pPr marL="171450" indent="-171450">
              <a:buFont typeface="Arial" panose="020B0604020202020204" pitchFamily="34" charset="0"/>
              <a:buChar char="•"/>
            </a:pPr>
            <a:r>
              <a:rPr lang="nl-NL" dirty="0"/>
              <a:t>Reserve orgaan voor </a:t>
            </a:r>
            <a:r>
              <a:rPr lang="nl-NL" dirty="0" smtClean="0"/>
              <a:t>een </a:t>
            </a:r>
            <a:r>
              <a:rPr lang="nl-NL" dirty="0"/>
              <a:t>groep met meer dan 28 studenten: Hart</a:t>
            </a:r>
          </a:p>
          <a:p>
            <a:endParaRPr lang="nl-NL" dirty="0"/>
          </a:p>
          <a:p>
            <a:r>
              <a:rPr lang="nl-NL" dirty="0"/>
              <a:t>Als er minder dan 7 groepen zijn in een klas worden er minder organen uitgedeeld.</a:t>
            </a:r>
          </a:p>
          <a:p>
            <a:endParaRPr lang="nl-NL" dirty="0"/>
          </a:p>
          <a:p>
            <a:r>
              <a:rPr lang="nl-NL" dirty="0"/>
              <a:t>Studenten mogen op eigen verzoek ook een ziekte in een ander orgaan uitwerken. Maar ook dan geldt, bij voorkeur geen kanker. </a:t>
            </a:r>
            <a:endParaRPr lang="nl-NL" dirty="0" smtClean="0"/>
          </a:p>
          <a:p>
            <a:endParaRPr lang="nl-NL" dirty="0"/>
          </a:p>
          <a:p>
            <a:r>
              <a:rPr lang="nl-NL" dirty="0" smtClean="0"/>
              <a:t>Als de docent niet weet of een gekozen ziekte ook daadwerkelijk in het desbetreffende orgaan voorkomt, dan die hij/ zij dit even op te zoeken op internet. </a:t>
            </a:r>
            <a:endParaRPr lang="nl-NL" dirty="0"/>
          </a:p>
          <a:p>
            <a:pPr marL="171450" indent="-171450">
              <a:buFont typeface="Arial" panose="020B0604020202020204" pitchFamily="34" charset="0"/>
              <a:buChar char="•"/>
            </a:pPr>
            <a:endParaRPr lang="nl-NL" dirty="0"/>
          </a:p>
          <a:p>
            <a:endParaRPr lang="nl-NL" dirty="0"/>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1</a:t>
            </a:fld>
            <a:endParaRPr lang="nl-NL"/>
          </a:p>
        </p:txBody>
      </p:sp>
    </p:spTree>
    <p:extLst>
      <p:ext uri="{BB962C8B-B14F-4D97-AF65-F5344CB8AC3E}">
        <p14:creationId xmlns:p14="http://schemas.microsoft.com/office/powerpoint/2010/main" val="865309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Longblaasjes </a:t>
            </a:r>
            <a:r>
              <a:rPr lang="nl-NL" dirty="0">
                <a:sym typeface="Wingdings" panose="05000000000000000000" pitchFamily="2" charset="2"/>
              </a:rPr>
              <a:t> Zorgen ervoor dat de O2 vanuit de longen in het bloed komt en koolstofdioxide (CO2) uit het bloed wordt gehaald </a:t>
            </a:r>
          </a:p>
          <a:p>
            <a:r>
              <a:rPr lang="nl-NL" dirty="0"/>
              <a:t>Afvalproduct van verbrandingsproces in lichaam= koolstofdioxide (CO2). Dat gaat via de aders naar de longblaasjes en dan wordt het uitgeademd. </a:t>
            </a:r>
          </a:p>
          <a:p>
            <a:endParaRPr lang="nl-NL" dirty="0"/>
          </a:p>
          <a:p>
            <a:endParaRPr lang="nl-NL" dirty="0"/>
          </a:p>
          <a:p>
            <a:endParaRPr lang="nl-NL" dirty="0"/>
          </a:p>
          <a:p>
            <a:r>
              <a:rPr lang="nl-NL" dirty="0"/>
              <a:t>Spijsverteringskanaal:</a:t>
            </a:r>
          </a:p>
          <a:p>
            <a:pPr marL="171450" indent="-171450">
              <a:buFont typeface="Arial" panose="020B0604020202020204" pitchFamily="34" charset="0"/>
              <a:buChar char="•"/>
            </a:pPr>
            <a:r>
              <a:rPr lang="nl-NL" dirty="0"/>
              <a:t>Mond</a:t>
            </a:r>
            <a:r>
              <a:rPr lang="nl-NL" dirty="0">
                <a:sym typeface="Wingdings" panose="05000000000000000000" pitchFamily="2" charset="2"/>
              </a:rPr>
              <a:t> met tong en speekselklieren</a:t>
            </a:r>
          </a:p>
          <a:p>
            <a:pPr marL="171450" indent="-171450">
              <a:buFont typeface="Arial" panose="020B0604020202020204" pitchFamily="34" charset="0"/>
              <a:buChar char="•"/>
            </a:pPr>
            <a:r>
              <a:rPr lang="nl-NL" dirty="0">
                <a:sym typeface="Wingdings" panose="05000000000000000000" pitchFamily="2" charset="2"/>
              </a:rPr>
              <a:t>Slokdarm</a:t>
            </a:r>
          </a:p>
          <a:p>
            <a:pPr marL="171450" indent="-171450">
              <a:buFont typeface="Arial" panose="020B0604020202020204" pitchFamily="34" charset="0"/>
              <a:buChar char="•"/>
            </a:pPr>
            <a:r>
              <a:rPr lang="nl-NL" dirty="0">
                <a:sym typeface="Wingdings" panose="05000000000000000000" pitchFamily="2" charset="2"/>
              </a:rPr>
              <a:t>Maag</a:t>
            </a:r>
          </a:p>
          <a:p>
            <a:pPr marL="171450" indent="-171450">
              <a:buFont typeface="Arial" panose="020B0604020202020204" pitchFamily="34" charset="0"/>
              <a:buChar char="•"/>
            </a:pPr>
            <a:r>
              <a:rPr lang="nl-NL" dirty="0">
                <a:sym typeface="Wingdings" panose="05000000000000000000" pitchFamily="2" charset="2"/>
              </a:rPr>
              <a:t>Twaalfvingerige darm  werk nauw samen met lever en alvleesklier. Deze laatste 2 zijn echter geen onderdeel van het </a:t>
            </a:r>
            <a:r>
              <a:rPr lang="nl-NL" dirty="0" err="1">
                <a:sym typeface="Wingdings" panose="05000000000000000000" pitchFamily="2" charset="2"/>
              </a:rPr>
              <a:t>spijsverteringsKANAAL</a:t>
            </a:r>
            <a:endParaRPr lang="nl-NL" dirty="0">
              <a:sym typeface="Wingdings" panose="05000000000000000000" pitchFamily="2" charset="2"/>
            </a:endParaRPr>
          </a:p>
          <a:p>
            <a:pPr marL="171450" indent="-171450">
              <a:buFont typeface="Arial" panose="020B0604020202020204" pitchFamily="34" charset="0"/>
              <a:buChar char="•"/>
            </a:pPr>
            <a:r>
              <a:rPr lang="nl-NL" dirty="0">
                <a:sym typeface="Wingdings" panose="05000000000000000000" pitchFamily="2" charset="2"/>
              </a:rPr>
              <a:t>Dunne darm  laatste stukje waar daadwerkelijk bruikbare stoffen uit eten wordt gehaald. </a:t>
            </a:r>
          </a:p>
          <a:p>
            <a:pPr marL="171450" indent="-171450">
              <a:buFont typeface="Arial" panose="020B0604020202020204" pitchFamily="34" charset="0"/>
              <a:buChar char="•"/>
            </a:pPr>
            <a:r>
              <a:rPr lang="nl-NL" dirty="0">
                <a:sym typeface="Wingdings" panose="05000000000000000000" pitchFamily="2" charset="2"/>
              </a:rPr>
              <a:t>Dikke darm  vindt het rottingsproces plaats en wordt vocht aan de brei onttrokken</a:t>
            </a:r>
          </a:p>
          <a:p>
            <a:pPr marL="171450" indent="-171450">
              <a:buFont typeface="Arial" panose="020B0604020202020204" pitchFamily="34" charset="0"/>
              <a:buChar char="•"/>
            </a:pPr>
            <a:r>
              <a:rPr lang="nl-NL" dirty="0">
                <a:sym typeface="Wingdings" panose="05000000000000000000" pitchFamily="2" charset="2"/>
              </a:rPr>
              <a:t>Endeldarm  Opslagplaats voor ontlasting voor de lozing</a:t>
            </a:r>
            <a:endParaRPr lang="nl-NL" dirty="0"/>
          </a:p>
          <a:p>
            <a:endParaRPr lang="nl-NL" dirty="0"/>
          </a:p>
          <a:p>
            <a:endParaRPr lang="nl-NL" dirty="0"/>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2</a:t>
            </a:fld>
            <a:endParaRPr lang="nl-NL"/>
          </a:p>
        </p:txBody>
      </p:sp>
    </p:spTree>
    <p:extLst>
      <p:ext uri="{BB962C8B-B14F-4D97-AF65-F5344CB8AC3E}">
        <p14:creationId xmlns:p14="http://schemas.microsoft.com/office/powerpoint/2010/main" val="3666387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318977" y="4400549"/>
            <a:ext cx="6283841" cy="4669023"/>
          </a:xfrm>
        </p:spPr>
        <p:txBody>
          <a:bodyPr/>
          <a:lstStyle/>
          <a:p>
            <a:r>
              <a:rPr lang="nl-NL" dirty="0"/>
              <a:t>Doel van de opdracht: In periode 2 gaan de lessen over pathologie en ziektebeelden. Deze opdracht is al een aanzet daartoe</a:t>
            </a:r>
            <a:r>
              <a:rPr lang="nl-NL" dirty="0" smtClean="0"/>
              <a:t>. Daarnaast leren studenten samen te werken, te overleggen en compromissen te sluiten. </a:t>
            </a:r>
            <a:endParaRPr lang="nl-NL" dirty="0"/>
          </a:p>
          <a:p>
            <a:endParaRPr lang="nl-NL" dirty="0"/>
          </a:p>
          <a:p>
            <a:r>
              <a:rPr lang="nl-NL" dirty="0"/>
              <a:t>De docent neemt mee:</a:t>
            </a:r>
          </a:p>
          <a:p>
            <a:r>
              <a:rPr lang="nl-NL" dirty="0"/>
              <a:t>Op papier (zie bijlage ) 7 verschillende organen en de uitleg van de opdracht. </a:t>
            </a:r>
          </a:p>
          <a:p>
            <a:endParaRPr lang="nl-NL" dirty="0"/>
          </a:p>
          <a:p>
            <a:r>
              <a:rPr lang="nl-NL" dirty="0"/>
              <a:t>Er worden groepjes gemaakt van </a:t>
            </a:r>
            <a:r>
              <a:rPr lang="nl-NL" u="sng" dirty="0"/>
              <a:t>maximaal</a:t>
            </a:r>
            <a:r>
              <a:rPr lang="nl-NL" dirty="0"/>
              <a:t> 4 personen. Ook niet meer! Dit omdat het groepje een presentatie moet maken waar elke deelnemer een evenredige </a:t>
            </a:r>
            <a:r>
              <a:rPr lang="nl-NL" b="1" dirty="0"/>
              <a:t>bijdrage van 2,5minuut</a:t>
            </a:r>
            <a:r>
              <a:rPr lang="nl-NL" dirty="0"/>
              <a:t> moet aanleveren. Er komen maximaal 7 groepjes die elk </a:t>
            </a:r>
            <a:r>
              <a:rPr lang="nl-NL" b="1" dirty="0"/>
              <a:t>10 minuten </a:t>
            </a:r>
            <a:r>
              <a:rPr lang="nl-NL" dirty="0"/>
              <a:t>presenteren = 70 minuten. Dan blijven 20 minuten over voor A&amp;A en losse presentaties van studenten die er in les 4 niet zijn. Als een student in les 4 niet aanwezig is maakt hij/ zij een eigen presentatie van 5 minuten. Keuze uit de organen (galblaas of milt). De klas vragen dit aan de desbetreffende studenten door te geven. </a:t>
            </a:r>
          </a:p>
          <a:p>
            <a:r>
              <a:rPr lang="nl-NL" dirty="0"/>
              <a:t>Een groepje van 3 personen geeft ook een presentatie van 10 minuten en moet individueel dus langer presenteren. </a:t>
            </a:r>
          </a:p>
          <a:p>
            <a:endParaRPr lang="nl-NL" dirty="0"/>
          </a:p>
          <a:p>
            <a:r>
              <a:rPr lang="nl-NL" dirty="0"/>
              <a:t>Diepgang wordt verkregen door verdieping in een ziektebeeld waarbij wordt uitgezocht wat de:</a:t>
            </a:r>
          </a:p>
          <a:p>
            <a:pPr marL="171450" indent="-171450">
              <a:buFontTx/>
              <a:buChar char="-"/>
            </a:pPr>
            <a:r>
              <a:rPr lang="nl-NL" dirty="0"/>
              <a:t>Verschijnselen/ symptomen zijn</a:t>
            </a:r>
          </a:p>
          <a:p>
            <a:pPr marL="171450" indent="-171450">
              <a:buFontTx/>
              <a:buChar char="-"/>
            </a:pPr>
            <a:r>
              <a:rPr lang="nl-NL" dirty="0"/>
              <a:t>Behandelvormen zijn</a:t>
            </a:r>
          </a:p>
          <a:p>
            <a:pPr marL="171450" indent="-171450">
              <a:buFontTx/>
              <a:buChar char="-"/>
            </a:pPr>
            <a:r>
              <a:rPr lang="nl-NL" dirty="0"/>
              <a:t>Ethische aspecten van het ziektebeeld zijn</a:t>
            </a:r>
          </a:p>
          <a:p>
            <a:pPr marL="171450" indent="-171450">
              <a:buFontTx/>
              <a:buChar char="-"/>
            </a:pPr>
            <a:r>
              <a:rPr lang="nl-NL" dirty="0"/>
              <a:t>jargon woorden uitgelegd </a:t>
            </a:r>
          </a:p>
          <a:p>
            <a:endParaRPr lang="nl-NL" dirty="0"/>
          </a:p>
          <a:p>
            <a:r>
              <a:rPr lang="nl-NL" dirty="0"/>
              <a:t>Informatie kan worden verkregen uit boeken en/ of internet. Deze laatste alleen betrouwbare bronnen. Dus niet Wikipedia! </a:t>
            </a:r>
          </a:p>
          <a:p>
            <a:pPr marL="171450" indent="-171450">
              <a:buFontTx/>
              <a:buChar char="-"/>
            </a:pPr>
            <a:endParaRPr lang="nl-NL" dirty="0"/>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3</a:t>
            </a:fld>
            <a:endParaRPr lang="nl-NL"/>
          </a:p>
        </p:txBody>
      </p:sp>
    </p:spTree>
    <p:extLst>
      <p:ext uri="{BB962C8B-B14F-4D97-AF65-F5344CB8AC3E}">
        <p14:creationId xmlns:p14="http://schemas.microsoft.com/office/powerpoint/2010/main" val="1370014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Beoordeling</a:t>
            </a:r>
          </a:p>
          <a:p>
            <a:endParaRPr lang="nl-NL" dirty="0"/>
          </a:p>
          <a:p>
            <a:r>
              <a:rPr lang="nl-NL" b="1" dirty="0" smtClean="0"/>
              <a:t>Onvoldoende:</a:t>
            </a:r>
            <a:r>
              <a:rPr lang="nl-NL" dirty="0" smtClean="0"/>
              <a:t> </a:t>
            </a:r>
            <a:endParaRPr lang="nl-NL" dirty="0"/>
          </a:p>
          <a:p>
            <a:r>
              <a:rPr lang="nl-NL" dirty="0" smtClean="0"/>
              <a:t>Alleen informatie dat al tijdens de lessen is behandeld</a:t>
            </a:r>
          </a:p>
          <a:p>
            <a:endParaRPr lang="nl-NL" dirty="0" smtClean="0"/>
          </a:p>
          <a:p>
            <a:r>
              <a:rPr lang="nl-NL" b="1" dirty="0" smtClean="0"/>
              <a:t>Voldoende:</a:t>
            </a:r>
            <a:endParaRPr lang="nl-NL" b="1" dirty="0"/>
          </a:p>
          <a:p>
            <a:r>
              <a:rPr lang="nl-NL" dirty="0" smtClean="0"/>
              <a:t>Nieuwe informatie en gebruik jargon </a:t>
            </a:r>
          </a:p>
          <a:p>
            <a:endParaRPr lang="nl-NL" dirty="0"/>
          </a:p>
          <a:p>
            <a:r>
              <a:rPr lang="nl-NL" b="1" dirty="0" smtClean="0"/>
              <a:t>Goed: </a:t>
            </a:r>
          </a:p>
          <a:p>
            <a:r>
              <a:rPr lang="nl-NL" dirty="0" smtClean="0"/>
              <a:t>Ethische </a:t>
            </a:r>
            <a:r>
              <a:rPr lang="nl-NL" dirty="0"/>
              <a:t>aspecten </a:t>
            </a:r>
            <a:r>
              <a:rPr lang="nl-NL" dirty="0" smtClean="0"/>
              <a:t>rondom de ziekte </a:t>
            </a:r>
          </a:p>
          <a:p>
            <a:endParaRPr lang="nl-NL" dirty="0"/>
          </a:p>
          <a:p>
            <a:r>
              <a:rPr lang="nl-NL" dirty="0" smtClean="0"/>
              <a:t>Ik merk dat veel studenten een PowerPoint maken en de informatie die ze willen vertellen op een apart word document schrijven. Ik leg klassikaal uit hoe ze de notiepagina van een PP kunnen vullen:</a:t>
            </a:r>
          </a:p>
          <a:p>
            <a:r>
              <a:rPr lang="nl-NL" dirty="0" smtClean="0"/>
              <a:t>Open een PP </a:t>
            </a:r>
            <a:r>
              <a:rPr lang="nl-NL" dirty="0" smtClean="0">
                <a:sym typeface="Wingdings" panose="05000000000000000000" pitchFamily="2" charset="2"/>
              </a:rPr>
              <a:t></a:t>
            </a:r>
            <a:r>
              <a:rPr lang="nl-NL" dirty="0" smtClean="0"/>
              <a:t> klik op beeld </a:t>
            </a:r>
            <a:r>
              <a:rPr lang="nl-NL" dirty="0" smtClean="0">
                <a:sym typeface="Wingdings" panose="05000000000000000000" pitchFamily="2" charset="2"/>
              </a:rPr>
              <a:t> kies voor notitiepagina </a:t>
            </a:r>
          </a:p>
          <a:p>
            <a:endParaRPr lang="nl-NL" dirty="0">
              <a:sym typeface="Wingdings" panose="05000000000000000000" pitchFamily="2" charset="2"/>
            </a:endParaRPr>
          </a:p>
          <a:p>
            <a:r>
              <a:rPr lang="nl-NL" smtClean="0">
                <a:sym typeface="Wingdings" panose="05000000000000000000" pitchFamily="2" charset="2"/>
              </a:rPr>
              <a:t>Daarnaast vertel </a:t>
            </a:r>
            <a:r>
              <a:rPr lang="nl-NL" dirty="0" smtClean="0">
                <a:sym typeface="Wingdings" panose="05000000000000000000" pitchFamily="2" charset="2"/>
              </a:rPr>
              <a:t>ik de studenten dat de minimale lettergrootte van een PP 20 is en bij voorkeur 24. Dit </a:t>
            </a:r>
            <a:r>
              <a:rPr lang="nl-NL" dirty="0" err="1" smtClean="0">
                <a:sym typeface="Wingdings" panose="05000000000000000000" pitchFamily="2" charset="2"/>
              </a:rPr>
              <a:t>ivm</a:t>
            </a:r>
            <a:r>
              <a:rPr lang="nl-NL" dirty="0" smtClean="0">
                <a:sym typeface="Wingdings" panose="05000000000000000000" pitchFamily="2" charset="2"/>
              </a:rPr>
              <a:t> een goede leesbaarheid. </a:t>
            </a:r>
            <a:endParaRPr lang="nl-NL" dirty="0"/>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4</a:t>
            </a:fld>
            <a:endParaRPr lang="nl-NL"/>
          </a:p>
        </p:txBody>
      </p:sp>
    </p:spTree>
    <p:extLst>
      <p:ext uri="{BB962C8B-B14F-4D97-AF65-F5344CB8AC3E}">
        <p14:creationId xmlns:p14="http://schemas.microsoft.com/office/powerpoint/2010/main" val="17788387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nl-NL"/>
              <a:t>Klik om de stijl te bewerken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nl-NL"/>
              <a:t>Klik om de stijl te bewerken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nl-NL"/>
              <a:t>Klik om de stijl te bewerken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nl-NL"/>
              <a:t>Klik om de stijl te bewerken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nl-NL"/>
              <a:t>Klik om de stijl te bewerken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nl-NL"/>
              <a:t>Klik om de stijl te bewerken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48A87A34-81AB-432B-8DAE-1953F412C126}" type="datetimeFigureOut">
              <a:rPr lang="en-US" dirty="0"/>
              <a:t>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nl-NL"/>
              <a:t>Klik om de stijl te bewerken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3" name="Date Placeholder 2"/>
          <p:cNvSpPr>
            <a:spLocks noGrp="1"/>
          </p:cNvSpPr>
          <p:nvPr>
            <p:ph type="dt" sz="half" idx="10"/>
          </p:nvPr>
        </p:nvSpPr>
        <p:spPr/>
        <p:txBody>
          <a:bodyPr/>
          <a:lstStyle/>
          <a:p>
            <a:fld id="{48A87A34-81AB-432B-8DAE-1953F412C126}" type="datetimeFigureOut">
              <a:rPr lang="en-US" dirty="0"/>
              <a:t>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de stijl te bewerken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nl-NL"/>
              <a:t>Klik om de stijl te bewerken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de stijl te bewerken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nl-NL"/>
              <a:t>Klik om de stijl te bewerken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48A87A34-81AB-432B-8DAE-1953F412C126}"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nl-NL"/>
              <a:t>Klik om de stijl te bewerken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nl-NL"/>
              <a:t>Klik om de stijl te bewerken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2" name="Content Placeholder 3"/>
          <p:cNvSpPr>
            <a:spLocks noGrp="1"/>
          </p:cNvSpPr>
          <p:nvPr>
            <p:ph sz="quarter" idx="13"/>
          </p:nvPr>
        </p:nvSpPr>
        <p:spPr>
          <a:xfrm>
            <a:off x="913774" y="3051012"/>
            <a:ext cx="5106027" cy="274018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13" name="Content Placeholder 5"/>
          <p:cNvSpPr>
            <a:spLocks noGrp="1"/>
          </p:cNvSpPr>
          <p:nvPr>
            <p:ph sz="quarter" idx="14"/>
          </p:nvPr>
        </p:nvSpPr>
        <p:spPr>
          <a:xfrm>
            <a:off x="6172200" y="3051012"/>
            <a:ext cx="5105401" cy="274018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nl-NL"/>
              <a:t>Klik om de stijl te bewerken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nl-NL"/>
              <a:t>Klik om de stijl te bewerken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1/19/2019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Anatomie en Fysiologie</a:t>
            </a:r>
          </a:p>
        </p:txBody>
      </p:sp>
      <p:sp>
        <p:nvSpPr>
          <p:cNvPr id="3" name="Ondertitel 2"/>
          <p:cNvSpPr>
            <a:spLocks noGrp="1"/>
          </p:cNvSpPr>
          <p:nvPr>
            <p:ph type="subTitle" idx="1"/>
          </p:nvPr>
        </p:nvSpPr>
        <p:spPr/>
        <p:txBody>
          <a:bodyPr/>
          <a:lstStyle/>
          <a:p>
            <a:r>
              <a:rPr lang="nl-NL" dirty="0"/>
              <a:t>Les 4</a:t>
            </a:r>
          </a:p>
        </p:txBody>
      </p:sp>
    </p:spTree>
    <p:extLst>
      <p:ext uri="{BB962C8B-B14F-4D97-AF65-F5344CB8AC3E}">
        <p14:creationId xmlns:p14="http://schemas.microsoft.com/office/powerpoint/2010/main" val="4157598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Terugblik vorige les</a:t>
            </a:r>
          </a:p>
        </p:txBody>
      </p:sp>
      <p:sp>
        <p:nvSpPr>
          <p:cNvPr id="3" name="Tijdelijke aanduiding voor inhoud 2"/>
          <p:cNvSpPr>
            <a:spLocks noGrp="1"/>
          </p:cNvSpPr>
          <p:nvPr>
            <p:ph sz="quarter" idx="13"/>
          </p:nvPr>
        </p:nvSpPr>
        <p:spPr/>
        <p:txBody>
          <a:bodyPr vert="horz" lIns="91440" tIns="45720" rIns="91440" bIns="45720" rtlCol="0" anchor="t">
            <a:normAutofit/>
          </a:bodyPr>
          <a:lstStyle/>
          <a:p>
            <a:r>
              <a:rPr lang="nl-NL" sz="2400" dirty="0"/>
              <a:t>Wat doen de longblaasjes?</a:t>
            </a:r>
          </a:p>
          <a:p>
            <a:pPr marL="0" indent="0">
              <a:buNone/>
            </a:pPr>
            <a:endParaRPr lang="nl-NL" sz="2400" dirty="0"/>
          </a:p>
          <a:p>
            <a:r>
              <a:rPr lang="nl-NL" sz="2400" dirty="0"/>
              <a:t>Benoem het spijsverteringskanaal van het begin tot het eind.</a:t>
            </a:r>
          </a:p>
          <a:p>
            <a:pPr marL="0" indent="0">
              <a:buNone/>
            </a:pPr>
            <a:endParaRPr lang="nl-NL" sz="2400" dirty="0"/>
          </a:p>
          <a:p>
            <a:pPr marL="0" indent="0">
              <a:buNone/>
            </a:pPr>
            <a:endParaRPr lang="nl-NL" dirty="0">
              <a:solidFill>
                <a:srgbClr val="000000"/>
              </a:solidFill>
            </a:endParaRPr>
          </a:p>
          <a:p>
            <a:pPr marL="0" indent="0">
              <a:buNone/>
            </a:pPr>
            <a:endParaRPr lang="nl-NL" dirty="0">
              <a:solidFill>
                <a:srgbClr val="7030A0"/>
              </a:solidFill>
            </a:endParaRPr>
          </a:p>
        </p:txBody>
      </p:sp>
    </p:spTree>
    <p:extLst>
      <p:ext uri="{BB962C8B-B14F-4D97-AF65-F5344CB8AC3E}">
        <p14:creationId xmlns:p14="http://schemas.microsoft.com/office/powerpoint/2010/main" val="3830755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p>
        </p:txBody>
      </p:sp>
      <p:sp>
        <p:nvSpPr>
          <p:cNvPr id="3" name="Tijdelijke aanduiding voor inhoud 2"/>
          <p:cNvSpPr>
            <a:spLocks noGrp="1"/>
          </p:cNvSpPr>
          <p:nvPr>
            <p:ph sz="quarter" idx="13"/>
          </p:nvPr>
        </p:nvSpPr>
        <p:spPr>
          <a:xfrm>
            <a:off x="339635" y="1998618"/>
            <a:ext cx="11560628" cy="4349932"/>
          </a:xfrm>
        </p:spPr>
        <p:txBody>
          <a:bodyPr>
            <a:normAutofit lnSpcReduction="10000"/>
          </a:bodyPr>
          <a:lstStyle/>
          <a:p>
            <a:r>
              <a:rPr lang="nl-NL" sz="2400" dirty="0"/>
              <a:t>Maak nu een </a:t>
            </a:r>
            <a:r>
              <a:rPr lang="nl-NL" sz="3600" b="1" dirty="0">
                <a:solidFill>
                  <a:srgbClr val="FF0000"/>
                </a:solidFill>
              </a:rPr>
              <a:t>originele</a:t>
            </a:r>
            <a:r>
              <a:rPr lang="nl-NL" sz="2400" dirty="0">
                <a:solidFill>
                  <a:srgbClr val="FF0000"/>
                </a:solidFill>
              </a:rPr>
              <a:t> </a:t>
            </a:r>
            <a:r>
              <a:rPr lang="nl-NL" sz="2400" dirty="0"/>
              <a:t>presentatie van 10 minuten over een ziekte die voorkomt in het orgaan dat je groep heeft gekregen. </a:t>
            </a:r>
            <a:r>
              <a:rPr lang="nl-NL" sz="3200" b="1" dirty="0"/>
              <a:t>(bij voorkeur geen kanker).</a:t>
            </a:r>
          </a:p>
          <a:p>
            <a:r>
              <a:rPr lang="nl-NL" sz="3600" b="1" dirty="0">
                <a:solidFill>
                  <a:srgbClr val="FF0000"/>
                </a:solidFill>
              </a:rPr>
              <a:t>Zorg voor diepgang!</a:t>
            </a:r>
          </a:p>
          <a:p>
            <a:r>
              <a:rPr lang="nl-NL" sz="2400" dirty="0"/>
              <a:t>Aandeel groepsleden gelijkwaardig in de presentatie. (week 7) </a:t>
            </a:r>
          </a:p>
          <a:p>
            <a:r>
              <a:rPr lang="nl-NL" sz="2400" dirty="0"/>
              <a:t>Beoordeling is individueel en telt voor 1/3 van het cijfer. </a:t>
            </a:r>
          </a:p>
          <a:p>
            <a:r>
              <a:rPr lang="nl-NL" sz="2400" dirty="0"/>
              <a:t>Cijfer wordt pas bekend gemaakt na de toets in week 9. </a:t>
            </a:r>
          </a:p>
        </p:txBody>
      </p:sp>
    </p:spTree>
    <p:extLst>
      <p:ext uri="{BB962C8B-B14F-4D97-AF65-F5344CB8AC3E}">
        <p14:creationId xmlns:p14="http://schemas.microsoft.com/office/powerpoint/2010/main" val="331512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Eisen Presentatie:</a:t>
            </a:r>
            <a:br>
              <a:rPr lang="nl-NL" dirty="0"/>
            </a:br>
            <a:endParaRPr lang="nl-NL" dirty="0"/>
          </a:p>
        </p:txBody>
      </p:sp>
      <p:sp>
        <p:nvSpPr>
          <p:cNvPr id="3" name="Tijdelijke aanduiding voor inhoud 2"/>
          <p:cNvSpPr>
            <a:spLocks noGrp="1"/>
          </p:cNvSpPr>
          <p:nvPr>
            <p:ph sz="quarter" idx="13"/>
          </p:nvPr>
        </p:nvSpPr>
        <p:spPr>
          <a:xfrm>
            <a:off x="365761" y="2367092"/>
            <a:ext cx="11599816" cy="4373342"/>
          </a:xfrm>
        </p:spPr>
        <p:txBody>
          <a:bodyPr>
            <a:normAutofit lnSpcReduction="10000"/>
          </a:bodyPr>
          <a:lstStyle/>
          <a:p>
            <a:r>
              <a:rPr lang="nl-NL" sz="2400" dirty="0"/>
              <a:t>10 minuten. Niet langer en niet korter.</a:t>
            </a:r>
          </a:p>
          <a:p>
            <a:r>
              <a:rPr lang="nl-NL" sz="2400" dirty="0"/>
              <a:t>Elke deelnemer presenteert 2,5 minuten. Een groep van 3 personen presenteert ruim 3 minuten per persoon. </a:t>
            </a:r>
          </a:p>
          <a:p>
            <a:r>
              <a:rPr lang="nl-NL" sz="2400" dirty="0"/>
              <a:t>Iemand die les 4 afwezig is maakt een individuele presentatie van 5 minuten over ziekten die in aders of slagaders voorkomen. </a:t>
            </a:r>
          </a:p>
          <a:p>
            <a:r>
              <a:rPr lang="nl-NL" sz="2400" dirty="0"/>
              <a:t>Hoeft niet perse een PowerPoint te zijn. Wees creatief. </a:t>
            </a:r>
          </a:p>
          <a:p>
            <a:r>
              <a:rPr lang="nl-NL" sz="2400" dirty="0"/>
              <a:t>Er moet per persoon een bronvermelding (waar je de info uit hebt) aan de presentatie zijn toegevoegd</a:t>
            </a:r>
          </a:p>
          <a:p>
            <a:r>
              <a:rPr lang="nl-NL" sz="2400" dirty="0"/>
              <a:t>Iedereen wordt individueel beoordeeld</a:t>
            </a:r>
          </a:p>
          <a:p>
            <a:pPr marL="0" indent="0">
              <a:buNone/>
            </a:pPr>
            <a:endParaRPr lang="nl-NL" sz="2400" dirty="0"/>
          </a:p>
        </p:txBody>
      </p:sp>
    </p:spTree>
    <p:extLst>
      <p:ext uri="{BB962C8B-B14F-4D97-AF65-F5344CB8AC3E}">
        <p14:creationId xmlns:p14="http://schemas.microsoft.com/office/powerpoint/2010/main" val="2899261768"/>
      </p:ext>
    </p:extLst>
  </p:cSld>
  <p:clrMapOvr>
    <a:masterClrMapping/>
  </p:clrMapOvr>
</p:sld>
</file>

<file path=ppt/theme/theme1.xml><?xml version="1.0" encoding="utf-8"?>
<a:theme xmlns:a="http://schemas.openxmlformats.org/drawingml/2006/main" name="Druppel">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TM04033925[[fn=Druppel]]</Template>
  <TotalTime>1491</TotalTime>
  <Words>699</Words>
  <Application>Microsoft Office PowerPoint</Application>
  <PresentationFormat>Breedbeeld</PresentationFormat>
  <Paragraphs>84</Paragraphs>
  <Slides>4</Slides>
  <Notes>4</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4</vt:i4>
      </vt:variant>
    </vt:vector>
  </HeadingPairs>
  <TitlesOfParts>
    <vt:vector size="9" baseType="lpstr">
      <vt:lpstr>Arial</vt:lpstr>
      <vt:lpstr>Calibri</vt:lpstr>
      <vt:lpstr>Tw Cen MT</vt:lpstr>
      <vt:lpstr>Wingdings</vt:lpstr>
      <vt:lpstr>Druppel</vt:lpstr>
      <vt:lpstr>Anatomie en Fysiologie</vt:lpstr>
      <vt:lpstr>Terugblik vorige les</vt:lpstr>
      <vt:lpstr>Opdracht</vt:lpstr>
      <vt:lpstr>Eisen Presentatie: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Anatomie en Fysiologie</dc:title>
  <dc:creator>Anne Westera</dc:creator>
  <cp:lastModifiedBy>Ilse Mellema - Peper</cp:lastModifiedBy>
  <cp:revision>183</cp:revision>
  <dcterms:created xsi:type="dcterms:W3CDTF">2016-09-12T14:01:33Z</dcterms:created>
  <dcterms:modified xsi:type="dcterms:W3CDTF">2019-01-19T15:56:38Z</dcterms:modified>
</cp:coreProperties>
</file>